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385" r:id="rId5"/>
    <p:sldId id="306" r:id="rId6"/>
    <p:sldId id="300" r:id="rId7"/>
    <p:sldId id="386" r:id="rId8"/>
    <p:sldId id="259" r:id="rId9"/>
    <p:sldId id="336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83" r:id="rId18"/>
    <p:sldId id="388" r:id="rId19"/>
    <p:sldId id="389" r:id="rId20"/>
    <p:sldId id="307" r:id="rId21"/>
    <p:sldId id="318" r:id="rId22"/>
    <p:sldId id="333" r:id="rId23"/>
    <p:sldId id="320" r:id="rId24"/>
    <p:sldId id="323" r:id="rId25"/>
    <p:sldId id="334" r:id="rId26"/>
    <p:sldId id="335" r:id="rId27"/>
    <p:sldId id="316" r:id="rId28"/>
    <p:sldId id="287" r:id="rId29"/>
    <p:sldId id="352" r:id="rId30"/>
    <p:sldId id="390" r:id="rId31"/>
    <p:sldId id="286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955" y="-149"/>
      </p:cViewPr>
      <p:guideLst>
        <p:guide orient="horz" pos="2160"/>
        <p:guide pos="28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3E8D4-3FA5-4E0E-98A1-66A2BA4BB84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CA544-4103-49DB-B83D-67029EC81637}">
      <dgm:prSet phldrT="[Text]"/>
      <dgm:spPr/>
      <dgm:t>
        <a:bodyPr/>
        <a:lstStyle/>
        <a:p>
          <a:r>
            <a:rPr lang="en-US" dirty="0" smtClean="0"/>
            <a:t>MANU</a:t>
          </a:r>
          <a:endParaRPr lang="en-US" dirty="0"/>
        </a:p>
      </dgm:t>
    </dgm:pt>
    <dgm:pt modelId="{CCDF08BF-652B-44C2-8E0B-B6443E3464F5}" cxnId="{2B2A2422-AF4A-41E4-B6E2-7A71C11869E9}" type="parTrans">
      <dgm:prSet/>
      <dgm:spPr/>
      <dgm:t>
        <a:bodyPr/>
        <a:lstStyle/>
        <a:p>
          <a:endParaRPr lang="en-US"/>
        </a:p>
      </dgm:t>
    </dgm:pt>
    <dgm:pt modelId="{39A966D0-54B9-44FC-B56E-E705282B3D4A}" cxnId="{2B2A2422-AF4A-41E4-B6E2-7A71C11869E9}" type="sibTrans">
      <dgm:prSet/>
      <dgm:spPr/>
      <dgm:t>
        <a:bodyPr/>
        <a:lstStyle/>
        <a:p>
          <a:endParaRPr lang="en-US"/>
        </a:p>
      </dgm:t>
    </dgm:pt>
    <dgm:pt modelId="{E883600A-2765-4ECD-B717-8A154E1D5269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vi-VN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chủ: Giới thiệu đề tài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0E539C-7C8F-4FD3-A2F8-72911CA2153C}" cxnId="{B73B4444-2907-46D6-B79D-8034471620B7}" type="parTrans">
      <dgm:prSet/>
      <dgm:spPr/>
      <dgm:t>
        <a:bodyPr/>
        <a:lstStyle/>
        <a:p>
          <a:endParaRPr lang="en-US"/>
        </a:p>
      </dgm:t>
    </dgm:pt>
    <dgm:pt modelId="{0BC9DB30-1A30-409C-AD70-86FDF92BC118}" cxnId="{B73B4444-2907-46D6-B79D-8034471620B7}" type="sibTrans">
      <dgm:prSet/>
      <dgm:spPr/>
      <dgm:t>
        <a:bodyPr/>
        <a:lstStyle/>
        <a:p>
          <a:endParaRPr lang="en-US"/>
        </a:p>
      </dgm:t>
    </dgm:pt>
    <dgm:pt modelId="{166B561E-5B23-434F-B0D6-E1A5D74E951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vi-VN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Thành viên : Giới thiệu thành viên và nhiệm vụ của các thành viên trong nhóm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5CBDE2-AD5B-4669-8580-896F40F5CDD2}" cxnId="{99F5F16B-4F68-4FF8-B343-134069154764}" type="parTrans">
      <dgm:prSet/>
      <dgm:spPr/>
    </dgm:pt>
    <dgm:pt modelId="{4F94558C-CDA5-428F-9B3C-9715D3AEE63D}" cxnId="{99F5F16B-4F68-4FF8-B343-134069154764}" type="sibTrans">
      <dgm:prSet/>
      <dgm:spPr/>
    </dgm:pt>
    <dgm:pt modelId="{FF594832-1B0E-4F58-BCCA-45008379D89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Trải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hiển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khiển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đèn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F1D9EC-5E33-47D4-8E4B-55B27B250205}" cxnId="{88D0C6B4-0C88-44DC-B8EE-32C9F43085C5}" type="parTrans">
      <dgm:prSet/>
      <dgm:spPr/>
    </dgm:pt>
    <dgm:pt modelId="{AE2B06B1-3A11-4E8E-9964-EFFB4AD4BFA6}" cxnId="{88D0C6B4-0C88-44DC-B8EE-32C9F43085C5}" type="sibTrans">
      <dgm:prSet/>
      <dgm:spPr/>
    </dgm:pt>
    <dgm:pt modelId="{979F615F-96BE-4717-B690-D78868EC4BE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Phản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hồi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Ghi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ý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kiến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A2199B-F3C0-463F-BF6D-7F802EA18D98}" cxnId="{BDBB17EC-5AAC-4159-8A75-89756DC56575}" type="parTrans">
      <dgm:prSet/>
      <dgm:spPr/>
    </dgm:pt>
    <dgm:pt modelId="{8403EEC5-80FA-462B-8F77-AF09B59F884C}" cxnId="{BDBB17EC-5AAC-4159-8A75-89756DC56575}" type="sibTrans">
      <dgm:prSet/>
      <dgm:spPr/>
    </dgm:pt>
    <dgm:pt modelId="{1DEF4830-550F-45EB-A730-85B7367A82C8}" type="pres">
      <dgm:prSet presAssocID="{7923E8D4-3FA5-4E0E-98A1-66A2BA4BB84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BB91B9-C5B3-434E-BA94-85078D5C7EB2}" type="pres">
      <dgm:prSet presAssocID="{876CA544-4103-49DB-B83D-67029EC81637}" presName="composite" presStyleCnt="0"/>
      <dgm:spPr/>
    </dgm:pt>
    <dgm:pt modelId="{2939F883-61BE-4B8A-978E-B56F8DE3CAB7}" type="pres">
      <dgm:prSet presAssocID="{876CA544-4103-49DB-B83D-67029EC81637}" presName="parentText" presStyleLbl="alignNode1" presStyleIdx="0" presStyleCnt="1" custScaleX="8532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ECA84-A4D2-4A72-B3A3-B7233E2B1D6B}" type="pres">
      <dgm:prSet presAssocID="{876CA544-4103-49DB-B83D-67029EC81637}" presName="descendantText" presStyleLbl="alignAcc1" presStyleIdx="0" presStyleCnt="1" custScaleX="100676" custScaleY="119537" custLinFactNeighborX="1559" custLinFactNeighborY="-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2A2422-AF4A-41E4-B6E2-7A71C11869E9}" srcId="{7923E8D4-3FA5-4E0E-98A1-66A2BA4BB84B}" destId="{876CA544-4103-49DB-B83D-67029EC81637}" srcOrd="0" destOrd="0" parTransId="{CCDF08BF-652B-44C2-8E0B-B6443E3464F5}" sibTransId="{39A966D0-54B9-44FC-B56E-E705282B3D4A}"/>
    <dgm:cxn modelId="{B73B4444-2907-46D6-B79D-8034471620B7}" srcId="{876CA544-4103-49DB-B83D-67029EC81637}" destId="{E883600A-2765-4ECD-B717-8A154E1D5269}" srcOrd="0" destOrd="0" parTransId="{9F0E539C-7C8F-4FD3-A2F8-72911CA2153C}" sibTransId="{0BC9DB30-1A30-409C-AD70-86FDF92BC118}"/>
    <dgm:cxn modelId="{99F5F16B-4F68-4FF8-B343-134069154764}" srcId="{876CA544-4103-49DB-B83D-67029EC81637}" destId="{166B561E-5B23-434F-B0D6-E1A5D74E9517}" srcOrd="1" destOrd="0" parTransId="{E95CBDE2-AD5B-4669-8580-896F40F5CDD2}" sibTransId="{4F94558C-CDA5-428F-9B3C-9715D3AEE63D}"/>
    <dgm:cxn modelId="{88D0C6B4-0C88-44DC-B8EE-32C9F43085C5}" srcId="{876CA544-4103-49DB-B83D-67029EC81637}" destId="{FF594832-1B0E-4F58-BCCA-45008379D891}" srcOrd="2" destOrd="0" parTransId="{AAF1D9EC-5E33-47D4-8E4B-55B27B250205}" sibTransId="{AE2B06B1-3A11-4E8E-9964-EFFB4AD4BFA6}"/>
    <dgm:cxn modelId="{BDBB17EC-5AAC-4159-8A75-89756DC56575}" srcId="{876CA544-4103-49DB-B83D-67029EC81637}" destId="{979F615F-96BE-4717-B690-D78868EC4BEA}" srcOrd="3" destOrd="0" parTransId="{FEA2199B-F3C0-463F-BF6D-7F802EA18D98}" sibTransId="{8403EEC5-80FA-462B-8F77-AF09B59F884C}"/>
    <dgm:cxn modelId="{CCDEFDF1-8B1B-483D-89BF-41C6D2BCF0B8}" type="presOf" srcId="{7923E8D4-3FA5-4E0E-98A1-66A2BA4BB84B}" destId="{1DEF4830-550F-45EB-A730-85B7367A82C8}" srcOrd="0" destOrd="0" presId="urn:microsoft.com/office/officeart/2005/8/layout/chevron2"/>
    <dgm:cxn modelId="{F7DC6C09-EBDA-410A-8D0F-2780125894D2}" type="presParOf" srcId="{1DEF4830-550F-45EB-A730-85B7367A82C8}" destId="{A2BB91B9-C5B3-434E-BA94-85078D5C7EB2}" srcOrd="0" destOrd="0" presId="urn:microsoft.com/office/officeart/2005/8/layout/chevron2"/>
    <dgm:cxn modelId="{B33ABBCA-2A3E-4D99-8973-6ADC4965C64A}" type="presParOf" srcId="{A2BB91B9-C5B3-434E-BA94-85078D5C7EB2}" destId="{2939F883-61BE-4B8A-978E-B56F8DE3CAB7}" srcOrd="0" destOrd="0" presId="urn:microsoft.com/office/officeart/2005/8/layout/chevron2"/>
    <dgm:cxn modelId="{69717D8A-6C95-4979-9CEF-4D43DFC28917}" type="presOf" srcId="{876CA544-4103-49DB-B83D-67029EC81637}" destId="{2939F883-61BE-4B8A-978E-B56F8DE3CAB7}" srcOrd="0" destOrd="0" presId="urn:microsoft.com/office/officeart/2005/8/layout/chevron2"/>
    <dgm:cxn modelId="{6B5C4ED0-95E3-4377-B396-90F5863D2DA8}" type="presParOf" srcId="{A2BB91B9-C5B3-434E-BA94-85078D5C7EB2}" destId="{C99ECA84-A4D2-4A72-B3A3-B7233E2B1D6B}" srcOrd="1" destOrd="0" presId="urn:microsoft.com/office/officeart/2005/8/layout/chevron2"/>
    <dgm:cxn modelId="{C090B1CB-A0D9-43F3-AE4B-880C7519DEEF}" type="presOf" srcId="{E883600A-2765-4ECD-B717-8A154E1D5269}" destId="{C99ECA84-A4D2-4A72-B3A3-B7233E2B1D6B}" srcOrd="0" destOrd="0" presId="urn:microsoft.com/office/officeart/2005/8/layout/chevron2"/>
    <dgm:cxn modelId="{896E2BDA-1349-4855-BCE0-9E89A90E2226}" type="presOf" srcId="{166B561E-5B23-434F-B0D6-E1A5D74E9517}" destId="{C99ECA84-A4D2-4A72-B3A3-B7233E2B1D6B}" srcOrd="0" destOrd="1" presId="urn:microsoft.com/office/officeart/2005/8/layout/chevron2"/>
    <dgm:cxn modelId="{FC3CFAC7-2889-4D36-8BED-7C13CA2E9E71}" type="presOf" srcId="{FF594832-1B0E-4F58-BCCA-45008379D891}" destId="{C99ECA84-A4D2-4A72-B3A3-B7233E2B1D6B}" srcOrd="0" destOrd="2" presId="urn:microsoft.com/office/officeart/2005/8/layout/chevron2"/>
    <dgm:cxn modelId="{F839CD5B-AD58-4C00-BD89-092ECD8DDC0A}" type="presOf" srcId="{979F615F-96BE-4717-B690-D78868EC4BEA}" destId="{C99ECA84-A4D2-4A72-B3A3-B7233E2B1D6B}" srcOrd="0" destOrd="3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617029" cy="3311172"/>
        <a:chOff x="0" y="0"/>
        <a:chExt cx="5617029" cy="3311172"/>
      </a:xfrm>
    </dsp:grpSpPr>
    <dsp:sp modelId="{2939F883-61BE-4B8A-978E-B56F8DE3CAB7}">
      <dsp:nvSpPr>
        <dsp:cNvPr id="3" name="Chevron 2"/>
        <dsp:cNvSpPr/>
      </dsp:nvSpPr>
      <dsp:spPr bwMode="white">
        <a:xfrm rot="5400000">
          <a:off x="-496676" y="496676"/>
          <a:ext cx="3311172" cy="2317820"/>
        </a:xfrm>
        <a:prstGeom prst="chevron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37465" tIns="37465" rIns="37465" bIns="37465" anchor="ctr"/>
        <a:lstStyle>
          <a:lvl1pPr algn="ctr">
            <a:defRPr sz="59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MANU</a:t>
          </a:r>
          <a:endParaRPr lang="en-US" dirty="0"/>
        </a:p>
      </dsp:txBody>
      <dsp:txXfrm rot="5400000">
        <a:off x="-496676" y="496676"/>
        <a:ext cx="3311172" cy="2317820"/>
      </dsp:txXfrm>
    </dsp:sp>
    <dsp:sp modelId="{C99ECA84-A4D2-4A72-B3A3-B7233E2B1D6B}">
      <dsp:nvSpPr>
        <dsp:cNvPr id="4" name="Round Same Side Corner Rectangle 3"/>
        <dsp:cNvSpPr/>
      </dsp:nvSpPr>
      <dsp:spPr bwMode="white">
        <a:xfrm rot="5400000">
          <a:off x="2891294" y="-573473"/>
          <a:ext cx="2152262" cy="3299209"/>
        </a:xfrm>
        <a:prstGeom prst="round2Same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113792" tIns="10160" rIns="10160" bIns="10160" anchor="ctr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chủ: Giới thiệu đề tài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Thành viên : Giới thiệu thành viên và nhiệm vụ của các thành viên trong nhóm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Trải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hiển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khiển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đèn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Phản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hồi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Ghi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ý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kiến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2891294" y="-573473"/>
        <a:ext cx="2152262" cy="3299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716713" y="6230938"/>
            <a:ext cx="2133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2378869" y="-135731"/>
            <a:ext cx="46910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4789488" y="2274888"/>
            <a:ext cx="60420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598488" y="293687"/>
            <a:ext cx="6042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4038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800600" y="1633538"/>
            <a:ext cx="4038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 panose="020B0604020202020204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 panose="020B0604020202020204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2750" algn="l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Char char="•"/>
              <a:defRPr sz="29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 panose="020B0604020202020204"/>
              <a:buChar char="–"/>
              <a:defRPr sz="26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0066"/>
              </a:buClr>
              <a:buSzPts val="2200"/>
              <a:buFont typeface="Arial" panose="020B0604020202020204"/>
              <a:buChar char="•"/>
              <a:defRPr sz="22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9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youtu.be/9LsKuiIhHiI" TargetMode="External"/><Relationship Id="rId2" Type="http://schemas.openxmlformats.org/officeDocument/2006/relationships/hyperlink" Target="https://youtu.be/z9tFFeKHtOM" TargetMode="External"/><Relationship Id="rId1" Type="http://schemas.openxmlformats.org/officeDocument/2006/relationships/hyperlink" Target="https://www.youtube.com/watch?v=RNwdmEwIXi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632791" y="848589"/>
            <a:ext cx="7772400" cy="83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BÁO CÁO ĐỒ ÁN</a:t>
            </a:r>
            <a:endParaRPr lang="en-US" sz="3600" b="1" i="0" u="none" strike="noStrike" cap="none" dirty="0">
              <a:solidFill>
                <a:schemeClr val="accent6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318590" y="2978803"/>
            <a:ext cx="6762963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61645"/>
              </a:buClr>
              <a:buSzPts val="2400"/>
              <a:buFont typeface="Times New Roman" panose="02020603050405020304"/>
              <a:buNone/>
            </a:pPr>
            <a:r>
              <a:rPr lang="en-US" sz="2400" b="0" i="0" u="none" strike="noStrike" cap="none" dirty="0" err="1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Học</a:t>
            </a:r>
            <a:r>
              <a:rPr lang="en-US" sz="2400" b="0" i="0" u="none" strike="noStrike" cap="none" dirty="0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400" b="0" i="0" u="none" strike="noStrike" cap="none" dirty="0" err="1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phần</a:t>
            </a:r>
            <a:r>
              <a:rPr lang="en-US" sz="2400" b="0" i="0" u="none" strike="noStrike" cap="none" dirty="0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: </a:t>
            </a:r>
            <a:r>
              <a:rPr lang="vi-VN" sz="2400" dirty="0" smtClean="0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CÔNG NGHỆ IOT VÀ ỨNG DỤNG</a:t>
            </a:r>
            <a:endParaRPr sz="2400" b="0" i="0" u="none" strike="noStrike" cap="none" dirty="0">
              <a:solidFill>
                <a:srgbClr val="161645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118691" y="74995"/>
            <a:ext cx="480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chemeClr val="accent6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ĐẠI </a:t>
            </a:r>
            <a:r>
              <a:rPr lang="en-US" sz="2400" b="0" i="0" u="none" strike="noStrike" cap="none" dirty="0">
                <a:solidFill>
                  <a:schemeClr val="accent6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HỌC CẦN THƠ</a:t>
            </a:r>
            <a:endParaRPr dirty="0">
              <a:solidFill>
                <a:schemeClr val="accent6"/>
              </a:solidFill>
              <a:latin typeface="+mj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accent6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TRƯỜNG BÁCH KHOA</a:t>
            </a:r>
            <a:endParaRPr lang="en-US" sz="2400" b="0" i="0" u="none" strike="noStrike" cap="none" dirty="0">
              <a:solidFill>
                <a:schemeClr val="accent6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587451" y="3907727"/>
            <a:ext cx="4452046" cy="242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Times New Roman" panose="02020603050405020304"/>
              <a:buNone/>
            </a:pP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Sinh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Viên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Thực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Hiện</a:t>
            </a:r>
            <a:r>
              <a:rPr lang="en-US" sz="1800" b="1" i="0" u="none" strike="noStrike" cap="none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:</a:t>
            </a:r>
            <a:endParaRPr lang="vi-VN" sz="1800" b="1" i="0" u="none" strike="noStrike" cap="none" dirty="0" smtClean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B1907037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                              B1907069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 Thanh                            B2011670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B2011681</a:t>
            </a:r>
            <a:endParaRPr lang="vi-V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Dương Trường Thanh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B1912977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Thịnh </a:t>
            </a:r>
            <a:r>
              <a:rPr lang="vi-V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B1912982 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27499" y="4323803"/>
            <a:ext cx="3409369" cy="104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Times New Roman" panose="02020603050405020304"/>
              <a:buNone/>
            </a:pP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Giảng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Viên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Hướng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Dẫn:</a:t>
            </a:r>
            <a:endParaRPr sz="1800" b="1" i="0" u="none" strike="noStrike" cap="none" dirty="0">
              <a:solidFill>
                <a:srgbClr val="00B050"/>
              </a:solidFill>
              <a:latin typeface="+mn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161645"/>
              </a:buClr>
              <a:buSzPts val="1800"/>
              <a:buFont typeface="Times New Roman" panose="02020603050405020304"/>
              <a:buNone/>
            </a:pPr>
            <a:r>
              <a:rPr lang="vi-VN" sz="1800" dirty="0" smtClean="0">
                <a:solidFill>
                  <a:srgbClr val="161645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GVHD: Nguyễn Văn Khanh</a:t>
            </a:r>
            <a:endParaRPr sz="1800" b="0" i="0" u="none" strike="noStrike" cap="none" dirty="0">
              <a:solidFill>
                <a:srgbClr val="161645"/>
              </a:solidFill>
              <a:latin typeface="+mn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213397" y="3439498"/>
            <a:ext cx="441960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Nhóm</a:t>
            </a:r>
            <a:r>
              <a:rPr lang="en-US" sz="2400" b="0" i="0" u="none" strike="noStrike" cap="none" dirty="0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400" b="0" i="0" u="none" strike="noStrike" cap="none" dirty="0" err="1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thực</a:t>
            </a:r>
            <a:r>
              <a:rPr lang="en-US" sz="2400" b="0" i="0" u="none" strike="noStrike" cap="none" dirty="0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400" b="0" i="0" u="none" strike="noStrike" cap="none" dirty="0" err="1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hiện</a:t>
            </a:r>
            <a:r>
              <a:rPr lang="en-US" sz="2400" b="0" i="0" u="none" strike="noStrike" cap="none" dirty="0">
                <a:solidFill>
                  <a:srgbClr val="161645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0</a:t>
            </a:r>
            <a:r>
              <a:rPr lang="en-US" sz="2400" dirty="0" smtClean="0">
                <a:solidFill>
                  <a:srgbClr val="161645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9</a:t>
            </a:r>
            <a:endParaRPr sz="2400" b="0" i="0" u="none" strike="noStrike" cap="none" dirty="0">
              <a:solidFill>
                <a:srgbClr val="161645"/>
              </a:solidFill>
              <a:latin typeface="+mn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318611" y="1447303"/>
            <a:ext cx="6400800" cy="12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900" b="0" i="0" u="none" strike="noStrike" cap="none" dirty="0" err="1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Đề</a:t>
            </a:r>
            <a:r>
              <a:rPr lang="en-US" sz="2900" b="0" i="0" u="none" strike="noStrike" cap="none" dirty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900" b="0" i="0" u="none" strike="noStrike" cap="none" dirty="0" err="1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Tài</a:t>
            </a:r>
            <a:r>
              <a:rPr lang="en-US" sz="3200" b="0" i="0" u="none" strike="noStrike" cap="none" dirty="0" smtClean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:</a:t>
            </a:r>
            <a:r>
              <a:rPr lang="en-GB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KHIỂN TÍN HIỆU </a:t>
            </a:r>
            <a:br>
              <a:rPr lang="en-GB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 GIAO THÔNG</a:t>
            </a:r>
            <a:endParaRPr sz="2800" dirty="0">
              <a:solidFill>
                <a:schemeClr val="accent6"/>
              </a:solidFill>
              <a:latin typeface="+mn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44220" y="1330960"/>
            <a:ext cx="765619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điều khiển đèn</a:t>
            </a:r>
            <a:r>
              <a:rPr lang="en-US" altLang="en-GB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trên esp32</a:t>
            </a: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4"/>
          <p:cNvPicPr>
            <a:picLocks noChangeAspect="1"/>
          </p:cNvPicPr>
          <p:nvPr>
            <p:ph type="pic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5" y="1682115"/>
            <a:ext cx="5051425" cy="4709795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1903999" y="82337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altLang="en-GB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  <a:endParaRPr lang="en-US" altLang="en-GB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42010" y="1451610"/>
            <a:ext cx="644334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con</a:t>
            </a:r>
            <a:r>
              <a:rPr lang="en-US" altLang="en-GB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esp32</a:t>
            </a: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Hình ảnh 51"/>
          <p:cNvPicPr>
            <a:picLocks noChangeAspect="1" noChangeArrowheads="1"/>
          </p:cNvPicPr>
          <p:nvPr>
            <p:ph type="pic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275" y="1824355"/>
            <a:ext cx="3696970" cy="4505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0"/>
          <p:cNvSpPr txBox="1"/>
          <p:nvPr/>
        </p:nvSpPr>
        <p:spPr>
          <a:xfrm>
            <a:off x="1877329" y="78781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altLang="en-GB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  <a:endParaRPr lang="en-US" altLang="en-GB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42010" y="1451610"/>
            <a:ext cx="644334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con</a:t>
            </a:r>
            <a:r>
              <a:rPr lang="en-US" altLang="en-GB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esp32</a:t>
            </a: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Hình ảnh 52"/>
          <p:cNvPicPr>
            <a:picLocks noChangeAspect="1" noChangeArrowheads="1"/>
          </p:cNvPicPr>
          <p:nvPr>
            <p:ph type="pic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2515" y="1821180"/>
            <a:ext cx="3475355" cy="46710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0"/>
          <p:cNvSpPr txBox="1"/>
          <p:nvPr/>
        </p:nvSpPr>
        <p:spPr>
          <a:xfrm>
            <a:off x="1859549" y="77003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altLang="en-GB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  <a:endParaRPr lang="en-US" altLang="en-GB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42010" y="1451610"/>
            <a:ext cx="644334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con</a:t>
            </a:r>
            <a:r>
              <a:rPr lang="en-US" altLang="en-GB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esp32</a:t>
            </a: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Hình ảnh 53"/>
          <p:cNvPicPr>
            <a:picLocks noChangeAspect="1" noChangeArrowheads="1"/>
          </p:cNvPicPr>
          <p:nvPr>
            <p:ph type="pic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0290" y="1830070"/>
            <a:ext cx="3823335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0"/>
          <p:cNvSpPr txBox="1"/>
          <p:nvPr/>
        </p:nvSpPr>
        <p:spPr>
          <a:xfrm>
            <a:off x="1806209" y="75225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altLang="en-GB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  <a:endParaRPr lang="en-US" altLang="en-GB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42010" y="1451610"/>
            <a:ext cx="644334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con</a:t>
            </a:r>
            <a:r>
              <a:rPr lang="en-US" altLang="en-GB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esp32</a:t>
            </a: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Hình ảnh 54"/>
          <p:cNvPicPr>
            <a:picLocks noChangeAspect="1" noChangeArrowheads="1"/>
          </p:cNvPicPr>
          <p:nvPr>
            <p:ph type="pic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8225" y="1840865"/>
            <a:ext cx="7638415" cy="44335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0"/>
          <p:cNvSpPr txBox="1"/>
          <p:nvPr/>
        </p:nvSpPr>
        <p:spPr>
          <a:xfrm>
            <a:off x="1886854" y="81448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altLang="en-GB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  <a:endParaRPr lang="en-US" altLang="en-GB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42010" y="1451610"/>
            <a:ext cx="644334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con</a:t>
            </a:r>
            <a:r>
              <a:rPr lang="en-US" altLang="en-GB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esp32</a:t>
            </a: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" name="Hình ảnh 58"/>
          <p:cNvPicPr>
            <a:picLocks noChangeAspect="1" noChangeArrowheads="1"/>
          </p:cNvPicPr>
          <p:nvPr>
            <p:ph type="pic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823085"/>
            <a:ext cx="5000625" cy="45281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0"/>
          <p:cNvSpPr txBox="1"/>
          <p:nvPr/>
        </p:nvSpPr>
        <p:spPr>
          <a:xfrm>
            <a:off x="1833514" y="77003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altLang="en-GB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  <a:endParaRPr lang="en-US" altLang="en-GB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03333" y="1409374"/>
            <a:ext cx="575636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 kết firebase</a:t>
            </a:r>
            <a:endParaRPr lang="vi-VN" sz="2000" b="1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" y="1807845"/>
            <a:ext cx="8785225" cy="4524375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1935749" y="81448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V.KẾT QUẢ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97305" y="1374775"/>
            <a:ext cx="5739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giao diện trang web</a:t>
            </a:r>
            <a:endParaRPr lang="vi-VN" sz="2000" b="1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624" y="2037729"/>
            <a:ext cx="8585370" cy="4416977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1944639" y="75860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V.KẾT QUẢ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75565" y="1793875"/>
            <a:ext cx="9068435" cy="48431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1165" y="1395095"/>
            <a:ext cx="38753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Cấu trúc cơ bản của website</a:t>
            </a:r>
            <a:endParaRPr lang="vi-VN" sz="2000" b="1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20" y="1959610"/>
            <a:ext cx="2532380" cy="457390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/>
        </p:nvGraphicFramePr>
        <p:xfrm>
          <a:off x="431074" y="2489462"/>
          <a:ext cx="5617029" cy="3311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10"/>
          <p:cNvSpPr txBox="1"/>
          <p:nvPr/>
        </p:nvSpPr>
        <p:spPr>
          <a:xfrm>
            <a:off x="1935749" y="78781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V.KẾT QUẢ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54" y="1966766"/>
            <a:ext cx="8830492" cy="436046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5214" y="2656900"/>
            <a:ext cx="2081349" cy="910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</a:rPr>
              <a:t>Giao diện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</a:rPr>
              <a:t>đăng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</a:rPr>
              <a:t>kí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889" y="1375954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i="1" dirty="0" smtClean="0">
                <a:solidFill>
                  <a:schemeClr val="tx1"/>
                </a:solidFill>
              </a:rPr>
              <a:t> </a:t>
            </a:r>
            <a:r>
              <a:rPr lang="vi-V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</a:t>
            </a:r>
            <a:r>
              <a:rPr lang="vi-VN" sz="1800" b="1" i="1" dirty="0" smtClean="0">
                <a:solidFill>
                  <a:schemeClr val="tx1"/>
                </a:solidFill>
              </a:rPr>
              <a:t> </a:t>
            </a:r>
            <a:endParaRPr lang="vi-VN" sz="1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1953529" y="73447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V.KẾT QUẢ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05940" y="504825"/>
            <a:ext cx="7086600" cy="944563"/>
          </a:xfrm>
        </p:spPr>
        <p:txBody>
          <a:bodyPr/>
          <a:lstStyle/>
          <a:p>
            <a:r>
              <a:rPr lang="vi-VN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  <a:endParaRPr lang="vi-VN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077200" cy="4767262"/>
          </a:xfrm>
        </p:spPr>
        <p:txBody>
          <a:bodyPr/>
          <a:lstStyle/>
          <a:p>
            <a:pPr marL="457200" lvl="1" indent="0">
              <a:buNone/>
            </a:pPr>
            <a:r>
              <a:rPr lang="vi-VN" altLang="en-US" dirty="0">
                <a:solidFill>
                  <a:schemeClr val="tx1"/>
                </a:solidFill>
              </a:rPr>
              <a:t>I. Giới thiệu đề tài.</a:t>
            </a:r>
            <a:endParaRPr lang="vi-VN" alt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vi-VN" altLang="en-US" dirty="0">
                <a:solidFill>
                  <a:schemeClr val="tx1"/>
                </a:solidFill>
              </a:rPr>
              <a:t>II. Phương pháp thực hiện.</a:t>
            </a:r>
            <a:endParaRPr lang="vi-VN" alt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vi-VN" altLang="en-US" dirty="0">
                <a:solidFill>
                  <a:schemeClr val="tx1"/>
                </a:solidFill>
              </a:rPr>
              <a:t>III. Phần cứng.</a:t>
            </a:r>
            <a:endParaRPr lang="vi-VN" alt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vi-VN" altLang="en-US" dirty="0">
                <a:solidFill>
                  <a:schemeClr val="tx1"/>
                </a:solidFill>
              </a:rPr>
              <a:t>IV. Phần mền.</a:t>
            </a:r>
            <a:endParaRPr lang="vi-VN" alt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vi-VN" altLang="en-US" dirty="0">
                <a:solidFill>
                  <a:schemeClr val="tx1"/>
                </a:solidFill>
              </a:rPr>
              <a:t>V. Kết quả đạt được.</a:t>
            </a:r>
            <a:endParaRPr lang="vi-VN" alt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vi-VN" altLang="en-US" dirty="0">
                <a:solidFill>
                  <a:schemeClr val="tx1"/>
                </a:solidFill>
              </a:rPr>
              <a:t>VI. Kết luận.</a:t>
            </a:r>
            <a:endParaRPr lang="vi-VN" alt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vi-VN" altLang="en-US" dirty="0">
                <a:solidFill>
                  <a:schemeClr val="tx1"/>
                </a:solidFill>
              </a:rPr>
              <a:t>VII. Phân công nhiệm vụ.</a:t>
            </a:r>
            <a:endParaRPr lang="vi-VN" alt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vi-VN" altLang="en-US" dirty="0">
                <a:solidFill>
                  <a:schemeClr val="tx1"/>
                </a:solidFill>
              </a:rPr>
              <a:t>VIII. Tài liệu tham khảo.</a:t>
            </a:r>
            <a:endParaRPr lang="vi-VN" alt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" y="1882775"/>
            <a:ext cx="8408035" cy="448246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5214" y="2656900"/>
            <a:ext cx="2081349" cy="910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</a:rPr>
              <a:t>Giao diện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</a:rPr>
              <a:t>đăng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</a:rPr>
              <a:t>nhập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059" y="1375319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i="1" dirty="0" smtClean="0">
                <a:solidFill>
                  <a:schemeClr val="tx1"/>
                </a:solidFill>
              </a:rPr>
              <a:t> </a:t>
            </a:r>
            <a:r>
              <a:rPr lang="vi-V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 </a:t>
            </a:r>
            <a:endParaRPr lang="vi-VN" sz="2000" b="1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931304" y="76114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V.KẾT QUẢ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35889" y="1366429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</a:t>
            </a:r>
            <a:r>
              <a:rPr lang="vi-VN" sz="1800" b="1" i="1" dirty="0" smtClean="0">
                <a:solidFill>
                  <a:schemeClr val="tx1"/>
                </a:solidFill>
              </a:rPr>
              <a:t> </a:t>
            </a:r>
            <a:endParaRPr lang="vi-VN" sz="1800" b="1" i="1" dirty="0" smtClean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2385" y="1858645"/>
            <a:ext cx="4629150" cy="22574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57349" y="2127341"/>
            <a:ext cx="2272937" cy="740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accent2">
                    <a:lumMod val="50000"/>
                  </a:schemeClr>
                </a:solidFill>
              </a:rPr>
              <a:t>Giao diện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thành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viên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2572385" y="4042410"/>
            <a:ext cx="4629150" cy="2409190"/>
          </a:xfrm>
          <a:prstGeom prst="rect">
            <a:avLst/>
          </a:prstGeom>
        </p:spPr>
      </p:pic>
      <p:sp>
        <p:nvSpPr>
          <p:cNvPr id="12" name="TextBox 10"/>
          <p:cNvSpPr txBox="1"/>
          <p:nvPr/>
        </p:nvSpPr>
        <p:spPr>
          <a:xfrm>
            <a:off x="1944639" y="76114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V.KẾT QUẢ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306" y="1745286"/>
            <a:ext cx="8447314" cy="431761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0530" y="2688590"/>
            <a:ext cx="2298700" cy="775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5889" y="1375954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</a:t>
            </a:r>
            <a:r>
              <a:rPr lang="vi-VN" sz="1800" b="1" i="1" dirty="0" smtClean="0">
                <a:solidFill>
                  <a:schemeClr val="tx1"/>
                </a:solidFill>
              </a:rPr>
              <a:t> </a:t>
            </a:r>
            <a:endParaRPr lang="vi-VN" sz="1800" b="1" i="1" dirty="0" smtClean="0">
              <a:solidFill>
                <a:schemeClr val="tx1"/>
              </a:solidFill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935749" y="76114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V.KẾT QUẢ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623" y="1987332"/>
            <a:ext cx="8447314" cy="43154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1280" y="2999105"/>
            <a:ext cx="2242820" cy="859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5889" y="1375954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i="1" dirty="0" smtClean="0">
                <a:solidFill>
                  <a:schemeClr val="tx1"/>
                </a:solidFill>
              </a:rPr>
              <a:t> </a:t>
            </a:r>
            <a:r>
              <a:rPr lang="vi-V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</a:t>
            </a:r>
            <a:r>
              <a:rPr lang="vi-VN" sz="1800" b="1" i="1" dirty="0" smtClean="0">
                <a:solidFill>
                  <a:schemeClr val="tx1"/>
                </a:solidFill>
              </a:rPr>
              <a:t> </a:t>
            </a:r>
            <a:endParaRPr lang="vi-VN" sz="1800" b="1" i="1" dirty="0" smtClean="0">
              <a:solidFill>
                <a:schemeClr val="tx1"/>
              </a:solidFill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935749" y="79670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V.KẾT QUẢ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753" y="1945689"/>
            <a:ext cx="8447314" cy="43154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17475" y="2771775"/>
            <a:ext cx="2261235" cy="629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5889" y="1375954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</a:t>
            </a:r>
            <a:r>
              <a:rPr lang="vi-VN" sz="1800" b="1" i="1" dirty="0" smtClean="0">
                <a:solidFill>
                  <a:schemeClr val="tx1"/>
                </a:solidFill>
              </a:rPr>
              <a:t> </a:t>
            </a:r>
            <a:endParaRPr lang="vi-VN" sz="1800" b="1" i="1" dirty="0" smtClean="0">
              <a:solidFill>
                <a:schemeClr val="tx1"/>
              </a:solidFill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926859" y="83226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V.KẾT QUẢ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687" y="1745286"/>
            <a:ext cx="7902625" cy="4735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5889" y="1375954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i="1" dirty="0" smtClean="0">
                <a:solidFill>
                  <a:schemeClr val="tx1"/>
                </a:solidFill>
              </a:rPr>
              <a:t> </a:t>
            </a:r>
            <a:r>
              <a:rPr lang="vi-V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</a:t>
            </a:r>
            <a:r>
              <a:rPr lang="vi-VN" sz="1800" b="1" i="1" dirty="0" smtClean="0">
                <a:solidFill>
                  <a:schemeClr val="tx1"/>
                </a:solidFill>
              </a:rPr>
              <a:t> </a:t>
            </a:r>
            <a:endParaRPr lang="vi-VN" sz="1800" b="1" i="1" dirty="0" smtClean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17819" y="1775098"/>
            <a:ext cx="2133600" cy="548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953529" y="73447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V.KẾT QUẢ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/>
        </p:nvSpPr>
        <p:spPr>
          <a:xfrm>
            <a:off x="1773824" y="780830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KẾT </a:t>
            </a: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8496" y="1827529"/>
            <a:ext cx="36829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</a:t>
            </a:r>
            <a:r>
              <a:rPr lang="en-US" altLang="vi-VN" sz="20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altLang="vi-VN" sz="2000" b="1" i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8677" y="2280304"/>
            <a:ext cx="7463246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được mô hình phần cứng của hệ thống</a:t>
            </a:r>
            <a:r>
              <a:rPr lang="en-US" alt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được giao diện website để giải quyết vấn đề</a:t>
            </a:r>
            <a:r>
              <a:rPr lang="en-US" alt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thực tiễn.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 tác giữa phần cứng với firebase và tương tác giữa firebase với website</a:t>
            </a:r>
            <a:r>
              <a:rPr lang="en-US" alt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7567" y="3935293"/>
            <a:ext cx="36829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vi-VN" sz="2000" b="1" i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7567" y="4334093"/>
            <a:ext cx="746324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các chức năng như: ngày, giờ (thời gian thực)</a:t>
            </a:r>
            <a:r>
              <a:rPr lang="en-US" alt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hơn.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giao diện thẩm mĩ hơn.</a:t>
            </a:r>
            <a:endParaRPr lang="en-US" alt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nối camera để giám sát, quản lí hệ thống tốt hơn.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Table 3"/>
          <p:cNvGraphicFramePr/>
          <p:nvPr/>
        </p:nvGraphicFramePr>
        <p:xfrm>
          <a:off x="642620" y="1725930"/>
          <a:ext cx="8196580" cy="461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905"/>
                <a:gridCol w="2002790"/>
                <a:gridCol w="4366260"/>
                <a:gridCol w="936625"/>
              </a:tblGrid>
              <a:tr h="378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GB" alt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 VÀ TÊN</a:t>
                      </a:r>
                      <a:endParaRPr lang="en-GB" alt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 VỤ</a:t>
                      </a:r>
                      <a:endParaRPr lang="en-GB" alt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 THÀNH</a:t>
                      </a:r>
                      <a:endParaRPr lang="en-GB" alt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 Văn Thanh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Truyền/nhận dữ liệu firebase </a:t>
                      </a:r>
                      <a:r>
                        <a:rPr lang="en-US" altLang="en-GB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 web</a:t>
                      </a: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tạo sự kiện cho các button</a:t>
                      </a:r>
                      <a:r>
                        <a:rPr lang="en-US" altLang="en-GB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en-GB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Dương Trường Thanh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 kế giao diện hệ thống , xây dựng layout</a:t>
                      </a:r>
                      <a:r>
                        <a:rPr lang="en-US" altLang="en-GB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altLang="en-GB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Lâm Kim Thanh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Thiết kế giao diện hệ thống , tạo các hiệu ứng </a:t>
                      </a:r>
                      <a:r>
                        <a:rPr lang="en-US" altLang="en-GB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.</a:t>
                      </a:r>
                      <a:endParaRPr lang="en-US" altLang="en-GB" sz="16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Nguyễn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Thị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Quế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Trân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Thiết kế giao diện hệ thống , xây dựng menu</a:t>
                      </a:r>
                      <a:r>
                        <a:rPr lang="en-US" altLang="en-GB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.</a:t>
                      </a:r>
                      <a:endParaRPr lang="en-US" altLang="en-GB" sz="16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Đức Thịnh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en-GB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 bày </a:t>
                      </a: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, logic hệ thống .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Thành Luân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hình hóa mạch điện , truyền nhận dữ liệu firebase</a:t>
                      </a:r>
                      <a:r>
                        <a:rPr lang="en-US" altLang="en-GB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với ESP32</a:t>
                      </a: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.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10"/>
          <p:cNvSpPr txBox="1"/>
          <p:nvPr/>
        </p:nvSpPr>
        <p:spPr>
          <a:xfrm>
            <a:off x="1811289" y="681770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3510"/>
              </a:lnSpc>
            </a:pP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GB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CHIA NHIỆM VỤ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Box 10"/>
          <p:cNvSpPr txBox="1"/>
          <p:nvPr/>
        </p:nvSpPr>
        <p:spPr>
          <a:xfrm>
            <a:off x="1802399" y="744000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3510"/>
              </a:lnSpc>
            </a:pP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GB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 LIỆU THAM KHẢO </a:t>
            </a:r>
            <a:endParaRPr lang="en-US" alt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 Box 99"/>
          <p:cNvSpPr txBox="1"/>
          <p:nvPr/>
        </p:nvSpPr>
        <p:spPr>
          <a:xfrm>
            <a:off x="520065" y="1854200"/>
            <a:ext cx="808418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28600" indent="-228600"/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-Firebase cơ bản - V2 - Firebase với trang html và javascript (p2)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" tooltip="" action="ppaction://hlinkfile"/>
              </a:rPr>
              <a:t>https://www.youtube.com/watch?v=RNwdmEwIXig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- Lập trình đèn giao thông dùng ngắt timer, thời gian quét chương trình cực ngắn.</a:t>
            </a:r>
            <a:r>
              <a:rPr lang="en-US" sz="2400" u="sng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</a:t>
            </a:r>
            <a:r>
              <a:rPr lang="en-US" sz="2400" u="sng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https://youtu.be/z9tFFeKHtOM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- Code tạo app hiển thị nhiệt độ, độ ẩm với firebase, esp8266.</a:t>
            </a:r>
            <a:r>
              <a:rPr lang="en-US" sz="2400" u="sng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</a:t>
            </a:r>
            <a:r>
              <a:rPr lang="en-US" sz="2400" u="sng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https://youtu.be/9LsKuiIhHiI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- Nhiều tác giả  (2017)  </a:t>
            </a:r>
            <a:r>
              <a:rPr 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 ngành cơ điện tử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/>
          <p:nvPr/>
        </p:nvSpPr>
        <p:spPr>
          <a:xfrm>
            <a:off x="569259" y="3059125"/>
            <a:ext cx="7924807" cy="538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</a:rPr>
              <a:t>CẢM ƠN THẦY VÀ CÁC BẠN ĐÃ THEO DÕI</a:t>
            </a:r>
            <a:endParaRPr b="0" i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86740" y="1543050"/>
            <a:ext cx="4399280" cy="27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20"/>
              </a:lnSpc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1.Đặt vấn đề</a:t>
            </a:r>
            <a:endParaRPr lang="en-US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6740" y="2032810"/>
            <a:ext cx="4591158" cy="1477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ùn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ùn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spc="9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88950" y="3805555"/>
            <a:ext cx="8279130" cy="221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vi-VN" sz="1600" dirty="0">
                <a:solidFill>
                  <a:schemeClr val="tx1"/>
                </a:solidFill>
                <a:latin typeface="+mj-lt"/>
              </a:rPr>
              <a:t>Đưa ra được ý tưởng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r>
              <a:rPr lang="en-US" sz="1600" spc="93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spc="93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spc="93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600" spc="93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spc="93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spc="93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600" spc="93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spc="93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spc="93" dirty="0" smtClean="0">
                <a:solidFill>
                  <a:schemeClr val="tx1"/>
                </a:solidFill>
                <a:latin typeface="+mj-lt"/>
              </a:rPr>
              <a:t>,</a:t>
            </a:r>
            <a:endParaRPr lang="en-US" spc="93" dirty="0" smtClean="0">
              <a:solidFill>
                <a:schemeClr val="tx1"/>
              </a:solidFill>
              <a:latin typeface="+mj-lt"/>
            </a:endParaRPr>
          </a:p>
          <a:p>
            <a:pPr lvl="0"/>
            <a:r>
              <a:rPr lang="vi-VN" sz="1600" dirty="0" smtClean="0">
                <a:solidFill>
                  <a:schemeClr val="tx1"/>
                </a:solidFill>
                <a:latin typeface="+mj-lt"/>
              </a:rPr>
              <a:t>V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ận</a:t>
            </a:r>
            <a:r>
              <a:rPr lang="vi-VN" sz="1600" dirty="0">
                <a:solidFill>
                  <a:schemeClr val="tx1"/>
                </a:solidFill>
                <a:latin typeface="+mj-lt"/>
              </a:rPr>
              <a:t> dụng được kiến thức lý thuyết được học trên lớp, thiết kế được một hệ thống hoạt động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smtClean="0">
                <a:solidFill>
                  <a:schemeClr val="tx1"/>
                </a:solidFill>
                <a:latin typeface="+mj-lt"/>
              </a:rPr>
              <a:t>hoàn </a:t>
            </a:r>
            <a:r>
              <a:rPr lang="vi-VN" sz="1600" dirty="0">
                <a:solidFill>
                  <a:schemeClr val="tx1"/>
                </a:solidFill>
                <a:latin typeface="+mj-lt"/>
              </a:rPr>
              <a:t>chỉnh.</a:t>
            </a:r>
            <a:endParaRPr lang="vi-VN" sz="1600" dirty="0">
              <a:solidFill>
                <a:schemeClr val="tx1"/>
              </a:solidFill>
              <a:latin typeface="+mj-lt"/>
            </a:endParaRPr>
          </a:p>
          <a:p>
            <a:pPr lvl="0"/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 lvl="0"/>
            <a:r>
              <a:rPr lang="vi-VN" sz="1600" dirty="0">
                <a:solidFill>
                  <a:schemeClr val="tx1"/>
                </a:solidFill>
                <a:latin typeface="+mj-lt"/>
              </a:rPr>
              <a:t>Đưa ra được giải pháp công nghệ cho tương lai.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 algn="just">
              <a:spcBef>
                <a:spcPct val="0"/>
              </a:spcBef>
            </a:pPr>
            <a:r>
              <a:rPr lang="en-US" sz="1600" spc="93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spc="93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ESP32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spc="93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spc="9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internet.</a:t>
            </a:r>
            <a:endParaRPr lang="en-US" sz="1600" spc="9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15160" y="790575"/>
            <a:ext cx="5544185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3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GIỚI </a:t>
            </a:r>
            <a:r>
              <a:rPr lang="en-US" sz="35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 ĐỀ TÀI</a:t>
            </a:r>
            <a:endParaRPr lang="en-US" sz="3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Hình ảnh 6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75" y="1543268"/>
            <a:ext cx="3764299" cy="22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4" y="1909481"/>
            <a:ext cx="8779001" cy="453725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59035" y="2888285"/>
            <a:ext cx="5649685" cy="21787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thực hiện đề tài:</a:t>
            </a:r>
            <a:endParaRPr lang="vi-VN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Thiết kế được mô hình phần cứng</a:t>
            </a:r>
            <a:endParaRPr lang="vi-VN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Thiết kế được giao diện website</a:t>
            </a:r>
            <a:endParaRPr lang="vi-VN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Thực hiện thành công việc liên kết firebase và điều khiển các thiết bị từ thông qua website</a:t>
            </a:r>
            <a:endParaRPr lang="vi-VN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Giải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 được các vấn đề thực tế</a:t>
            </a:r>
            <a:endParaRPr lang="vi-V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43100" y="719455"/>
            <a:ext cx="5544185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3510"/>
              </a:lnSpc>
            </a:pPr>
            <a:r>
              <a:rPr lang="vi-VN" sz="3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35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</a:t>
            </a:r>
            <a:r>
              <a:rPr lang="en-US" sz="35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 ĐỀ TÀI</a:t>
            </a:r>
            <a:endParaRPr lang="en-US" sz="35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1233805" y="1459865"/>
            <a:ext cx="5544185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2.Mục tiêu</a:t>
            </a:r>
            <a:endParaRPr lang="en-US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80" y="522605"/>
            <a:ext cx="7086600" cy="944563"/>
          </a:xfrm>
        </p:spPr>
        <p:txBody>
          <a:bodyPr/>
          <a:lstStyle/>
          <a:p>
            <a:r>
              <a:rPr lang="en-US" altLang="en-US">
                <a:solidFill>
                  <a:schemeClr val="accent2"/>
                </a:solidFill>
              </a:rPr>
              <a:t>II.PHƯƠNG PHÁP THỰC HIỆN</a:t>
            </a:r>
            <a:endParaRPr lang="en-US" altLang="en-US" dirty="0">
              <a:solidFill>
                <a:schemeClr val="accent2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077200" cy="4767262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ESP32 trên phần mềm arduino .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 ráp linh kiện trên textboard.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giao diện Web, trang chủ, trang điều khiển bằng html, css, javscript.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en-US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trữ dữ liệu trên real-time database.</a:t>
            </a:r>
            <a:endParaRPr lang="en-US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0406" y="2281644"/>
            <a:ext cx="4526644" cy="26474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0"/>
          <p:cNvSpPr txBox="1"/>
          <p:nvPr/>
        </p:nvSpPr>
        <p:spPr>
          <a:xfrm>
            <a:off x="1881505" y="781685"/>
            <a:ext cx="67437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THIẾT KẾ MÔ HÌNH PHẦN CỨNG</a:t>
            </a:r>
            <a:endParaRPr 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1"/>
          <a:srcRect t="4797" b="4797"/>
          <a:stretch>
            <a:fillRect/>
          </a:stretch>
        </p:blipFill>
        <p:spPr>
          <a:xfrm>
            <a:off x="302623" y="2509518"/>
            <a:ext cx="4132576" cy="2306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95" y="5139055"/>
            <a:ext cx="4131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vi điều khiển ESP32 để truyền các thông số/trạng thái từ thiết bị lên firebase</a:t>
            </a:r>
            <a:endParaRPr lang="vi-VN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1487" y="5139144"/>
            <a:ext cx="339616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 phần cứng của hệ thống:</a:t>
            </a:r>
            <a:endParaRPr lang="vi-VN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 có: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vi-V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đèn, 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led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endParaRPr lang="en-US" sz="1600" dirty="0" err="1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073" y="1702109"/>
            <a:ext cx="57563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i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thiết kế phần cứng của hệ thống</a:t>
            </a:r>
            <a:endParaRPr lang="vi-VN" sz="1600" b="1" i="1" dirty="0" smtClean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278" y="2246128"/>
            <a:ext cx="3624583" cy="2718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/>
          <p:cNvSpPr txBox="1"/>
          <p:nvPr/>
        </p:nvSpPr>
        <p:spPr>
          <a:xfrm>
            <a:off x="1846580" y="751840"/>
            <a:ext cx="6636385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THIẾT KẾ MÔ HÌNH PHẦN CỨNG</a:t>
            </a:r>
            <a:endParaRPr lang="vi-VN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0017" y="5851613"/>
            <a:ext cx="27257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2183" y="1409374"/>
            <a:ext cx="575636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thiết kế phần cứng của hệ thống</a:t>
            </a:r>
            <a:endParaRPr lang="vi-VN" sz="2000" b="1" i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1250" y="4395216"/>
            <a:ext cx="1277854" cy="575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1909445"/>
            <a:ext cx="7300595" cy="384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08380" y="1450340"/>
            <a:ext cx="8051800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-Lưu đồ hệ thống </a:t>
            </a:r>
            <a:r>
              <a:rPr lang="en-US" altLang="en-GB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 web</a:t>
            </a: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1832879" y="73447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altLang="en-GB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  <a:endParaRPr lang="en-US" altLang="en-GB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284605" y="1851025"/>
            <a:ext cx="5817235" cy="4606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08380" y="1450340"/>
            <a:ext cx="8051800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-Lưu đồ trang điều khiển</a:t>
            </a:r>
            <a:r>
              <a:rPr lang="en-US" altLang="en-GB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trên web</a:t>
            </a:r>
            <a:r>
              <a:rPr lang="en-GB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261110" y="1816735"/>
            <a:ext cx="3947160" cy="4662170"/>
          </a:xfrm>
          <a:prstGeom prst="rect">
            <a:avLst/>
          </a:prstGeom>
        </p:spPr>
      </p:pic>
      <p:sp>
        <p:nvSpPr>
          <p:cNvPr id="5" name="TextBox 10"/>
          <p:cNvSpPr txBox="1"/>
          <p:nvPr/>
        </p:nvSpPr>
        <p:spPr>
          <a:xfrm>
            <a:off x="1900824" y="79670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3510"/>
              </a:lnSpc>
            </a:pPr>
            <a:r>
              <a:rPr lang="en-US" alt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altLang="en-GB" sz="29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  <a:endParaRPr lang="en-US" altLang="en-GB" sz="29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4620</Words>
  <Application>WPS Presentation</Application>
  <PresentationFormat>On-screen Show (4:3)</PresentationFormat>
  <Paragraphs>272</Paragraphs>
  <Slides>29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SimSun</vt:lpstr>
      <vt:lpstr>Wingdings</vt:lpstr>
      <vt:lpstr>Arial</vt:lpstr>
      <vt:lpstr>Calibri</vt:lpstr>
      <vt:lpstr>Times New Roman</vt:lpstr>
      <vt:lpstr>Times New Roman</vt:lpstr>
      <vt:lpstr>Calibri</vt:lpstr>
      <vt:lpstr>Microsoft YaHei</vt:lpstr>
      <vt:lpstr>Arial Unicode MS</vt:lpstr>
      <vt:lpstr>Microsoft Sans Serif</vt:lpstr>
      <vt:lpstr>Default Design</vt:lpstr>
      <vt:lpstr>PowerPoint 演示文稿</vt:lpstr>
      <vt:lpstr>NỘI DUNG BÁO CÁO</vt:lpstr>
      <vt:lpstr>PowerPoint 演示文稿</vt:lpstr>
      <vt:lpstr>PowerPoint 演示文稿</vt:lpstr>
      <vt:lpstr>II.Phương pháp thực hiện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Bảng phân phân chia nhiệm vụ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LRC</dc:creator>
  <cp:lastModifiedBy>Jb.Nguyễn Thành Luân</cp:lastModifiedBy>
  <cp:revision>70</cp:revision>
  <dcterms:created xsi:type="dcterms:W3CDTF">2008-08-06T06:37:00Z</dcterms:created>
  <dcterms:modified xsi:type="dcterms:W3CDTF">2022-12-13T18:13:17Z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CB28564C2BA742C5A1B8AEE7370A552C</vt:lpwstr>
  </property>
  <property fmtid="{D5CDD505-2E9C-101B-9397-08002B2CF9AE}" pid="3" name="KSOProductBuildVer">
    <vt:lpwstr>1033-11.2.0.11417</vt:lpwstr>
  </property>
</Properties>
</file>